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0"/>
  </p:notesMasterIdLst>
  <p:sldIdLst>
    <p:sldId id="270" r:id="rId7"/>
    <p:sldId id="258" r:id="rId8"/>
    <p:sldId id="260" r:id="rId9"/>
    <p:sldId id="261" r:id="rId10"/>
    <p:sldId id="262" r:id="rId11"/>
    <p:sldId id="263" r:id="rId12"/>
    <p:sldId id="264" r:id="rId13"/>
    <p:sldId id="272" r:id="rId14"/>
    <p:sldId id="266" r:id="rId15"/>
    <p:sldId id="267" r:id="rId16"/>
    <p:sldId id="268" r:id="rId17"/>
    <p:sldId id="269"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53" autoAdjust="0"/>
    <p:restoredTop sz="94020" autoAdjust="0"/>
  </p:normalViewPr>
  <p:slideViewPr>
    <p:cSldViewPr snapToGrid="0" showGuides="1">
      <p:cViewPr>
        <p:scale>
          <a:sx n="70" d="100"/>
          <a:sy n="70" d="100"/>
        </p:scale>
        <p:origin x="-534" y="-108"/>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10</a:t>
            </a:fld>
            <a:endParaRPr lang="en-GB"/>
          </a:p>
        </p:txBody>
      </p:sp>
    </p:spTree>
    <p:extLst>
      <p:ext uri="{BB962C8B-B14F-4D97-AF65-F5344CB8AC3E}">
        <p14:creationId xmlns:p14="http://schemas.microsoft.com/office/powerpoint/2010/main" val="390329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890485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 source: </a:t>
            </a:r>
            <a:r>
              <a:rPr lang="en-GB" baseline="0" dirty="0" smtClean="0"/>
              <a:t>EU Timber Regulation No 995/2010 </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3</a:t>
            </a:fld>
            <a:endParaRPr lang="en-GB"/>
          </a:p>
        </p:txBody>
      </p:sp>
    </p:spTree>
    <p:extLst>
      <p:ext uri="{BB962C8B-B14F-4D97-AF65-F5344CB8AC3E}">
        <p14:creationId xmlns:p14="http://schemas.microsoft.com/office/powerpoint/2010/main" val="4216589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a:t>
            </a:r>
            <a:r>
              <a:rPr lang="en-GB" baseline="0" dirty="0" smtClean="0"/>
              <a:t> source: EU TR implementing regulation</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4</a:t>
            </a:fld>
            <a:endParaRPr lang="en-GB"/>
          </a:p>
        </p:txBody>
      </p:sp>
    </p:spTree>
    <p:extLst>
      <p:ext uri="{BB962C8B-B14F-4D97-AF65-F5344CB8AC3E}">
        <p14:creationId xmlns:p14="http://schemas.microsoft.com/office/powerpoint/2010/main" val="160380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EU TR implementing regulation</a:t>
            </a:r>
            <a:endParaRPr lang="en-GB"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t>5</a:t>
            </a:fld>
            <a:endParaRPr lang="en-GB"/>
          </a:p>
        </p:txBody>
      </p:sp>
    </p:spTree>
    <p:extLst>
      <p:ext uri="{BB962C8B-B14F-4D97-AF65-F5344CB8AC3E}">
        <p14:creationId xmlns:p14="http://schemas.microsoft.com/office/powerpoint/2010/main" val="1262362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6</a:t>
            </a:fld>
            <a:endParaRPr lang="en-GB"/>
          </a:p>
        </p:txBody>
      </p:sp>
    </p:spTree>
    <p:extLst>
      <p:ext uri="{BB962C8B-B14F-4D97-AF65-F5344CB8AC3E}">
        <p14:creationId xmlns:p14="http://schemas.microsoft.com/office/powerpoint/2010/main" val="940949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The</a:t>
            </a:r>
            <a:r>
              <a:rPr lang="de-DE" i="0" baseline="0" dirty="0" smtClean="0"/>
              <a:t> availability of legally verified timber or timber products is limited, as majority of legally verified forests are in Africa, Southeast Asia and South America. They mainly come in the form of logs, sawn timber, and some as panel products, so mainly semi-processed products. In addition, many companies that are legally verified see this as a stepping stone before getting forest certification. So once they have made improvement in their forest management, they would pursue certification rather than renewing their legality verification status.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3610641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4007089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 &amp; PEFC: Legal requirements related</a:t>
            </a:r>
            <a:r>
              <a:rPr lang="en-GB" baseline="0" dirty="0" smtClean="0"/>
              <a:t> to trade and customs are not addressed in their current standards, as it goes beyond forest management level. However, this issue is being addressed by the scheme.</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9</a:t>
            </a:fld>
            <a:endParaRPr lang="en-GB"/>
          </a:p>
        </p:txBody>
      </p:sp>
    </p:spTree>
    <p:extLst>
      <p:ext uri="{BB962C8B-B14F-4D97-AF65-F5344CB8AC3E}">
        <p14:creationId xmlns:p14="http://schemas.microsoft.com/office/powerpoint/2010/main" val="3394416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9660766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2566226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069214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394961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8651534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9951456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0191480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782354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403243370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forests/pdf/Final%20Guidance%20document.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c.europa.eu/environment/eutr2013/faq/index_en.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ttf.info/third-party-schemes-tested-against-eut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4334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08315"/>
            <a:ext cx="8229600" cy="1143000"/>
          </a:xfrm>
        </p:spPr>
        <p:txBody>
          <a:bodyPr>
            <a:normAutofit/>
          </a:bodyPr>
          <a:lstStyle/>
          <a:p>
            <a:r>
              <a:rPr lang="en-GB" altLang="zh-TW" dirty="0" smtClean="0">
                <a:solidFill>
                  <a:srgbClr val="006600"/>
                </a:solidFill>
              </a:rPr>
              <a:t>Specifics about legality verification schemes</a:t>
            </a:r>
            <a:endParaRPr lang="zh-TW" altLang="en-US" dirty="0">
              <a:solidFill>
                <a:srgbClr val="006600"/>
              </a:solidFill>
            </a:endParaRPr>
          </a:p>
        </p:txBody>
      </p:sp>
      <p:sp>
        <p:nvSpPr>
          <p:cNvPr id="3" name="Content Placeholder 2"/>
          <p:cNvSpPr>
            <a:spLocks noGrp="1"/>
          </p:cNvSpPr>
          <p:nvPr>
            <p:ph idx="1"/>
          </p:nvPr>
        </p:nvSpPr>
        <p:spPr>
          <a:xfrm>
            <a:off x="381000" y="2121281"/>
            <a:ext cx="7214616" cy="4525963"/>
          </a:xfrm>
        </p:spPr>
        <p:txBody>
          <a:bodyPr/>
          <a:lstStyle/>
          <a:p>
            <a:r>
              <a:rPr lang="en-GB" altLang="zh-TW" dirty="0" smtClean="0"/>
              <a:t>None of the legality verification schemes are accredited, but many verification scheme owners are certification bodies who are accredited by FSC</a:t>
            </a:r>
            <a:r>
              <a:rPr lang="de-DE" dirty="0" smtClean="0"/>
              <a:t>®</a:t>
            </a:r>
            <a:r>
              <a:rPr lang="en-GB" altLang="zh-TW" dirty="0" smtClean="0"/>
              <a:t> and/or PEFC for forest certification assessments</a:t>
            </a:r>
          </a:p>
          <a:p>
            <a:r>
              <a:rPr lang="en-GB" altLang="zh-TW" dirty="0" smtClean="0"/>
              <a:t>Some schemes (GFS and BV) allow mixing of other materials which may not meet legal requirements</a:t>
            </a:r>
            <a:endParaRPr lang="zh-TW" altLang="en-US"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10</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5250" y="2206625"/>
            <a:ext cx="4476750" cy="3352800"/>
          </a:xfrm>
          <a:prstGeom prst="rect">
            <a:avLst/>
          </a:prstGeom>
        </p:spPr>
      </p:pic>
    </p:spTree>
    <p:extLst>
      <p:ext uri="{BB962C8B-B14F-4D97-AF65-F5344CB8AC3E}">
        <p14:creationId xmlns:p14="http://schemas.microsoft.com/office/powerpoint/2010/main" val="738129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3348" y="2206625"/>
            <a:ext cx="11505304" cy="3691443"/>
          </a:xfrm>
        </p:spPr>
        <p:txBody>
          <a:bodyPr>
            <a:normAutofit lnSpcReduction="10000"/>
          </a:bodyPr>
          <a:lstStyle/>
          <a:p>
            <a:r>
              <a:rPr lang="en-GB" dirty="0" smtClean="0"/>
              <a:t>In the process of assessing the credibility of a third party verified scheme, operators may use the following questions (not exhaustive):</a:t>
            </a:r>
          </a:p>
          <a:p>
            <a:pPr lvl="1">
              <a:buFont typeface="Wingdings" panose="05000000000000000000" pitchFamily="2" charset="2"/>
              <a:buChar char="§"/>
            </a:pPr>
            <a:r>
              <a:rPr lang="en-GB" dirty="0" smtClean="0"/>
              <a:t>Are all the requirements of the EU TR fulfilled?</a:t>
            </a:r>
          </a:p>
          <a:p>
            <a:pPr lvl="1">
              <a:buFont typeface="Wingdings" panose="05000000000000000000" pitchFamily="2" charset="2"/>
              <a:buChar char="§"/>
            </a:pPr>
            <a:r>
              <a:rPr lang="en-GB" dirty="0" smtClean="0"/>
              <a:t>Is the certification or other third party verified schemes compliant with international or European standards (e.g. the relevant ISO-guides, ISEAL Codes)?</a:t>
            </a:r>
          </a:p>
          <a:p>
            <a:pPr lvl="1">
              <a:buFont typeface="Wingdings" panose="05000000000000000000" pitchFamily="2" charset="2"/>
              <a:buChar char="§"/>
            </a:pPr>
            <a:r>
              <a:rPr lang="en-GB" dirty="0" smtClean="0"/>
              <a:t>Are there substantiated reports about possible shortcomings or problems of the third party verified schemes in the specific countries from which the timber or timber products are imported?</a:t>
            </a:r>
          </a:p>
          <a:p>
            <a:pPr lvl="1">
              <a:buFont typeface="Wingdings" panose="05000000000000000000" pitchFamily="2" charset="2"/>
              <a:buChar char="§"/>
            </a:pPr>
            <a:r>
              <a:rPr lang="en-GB" dirty="0" smtClean="0"/>
              <a:t>Are the third parties that are making the checks and verifications independent accredited organisations?</a:t>
            </a:r>
            <a:endParaRPr lang="en-GB" dirty="0"/>
          </a:p>
        </p:txBody>
      </p:sp>
      <p:sp>
        <p:nvSpPr>
          <p:cNvPr id="4" name="TextBox 3"/>
          <p:cNvSpPr txBox="1"/>
          <p:nvPr/>
        </p:nvSpPr>
        <p:spPr>
          <a:xfrm>
            <a:off x="509162" y="6090662"/>
            <a:ext cx="8075240" cy="523220"/>
          </a:xfrm>
          <a:prstGeom prst="rect">
            <a:avLst/>
          </a:prstGeom>
          <a:noFill/>
        </p:spPr>
        <p:txBody>
          <a:bodyPr wrap="square" rtlCol="0">
            <a:spAutoFit/>
          </a:bodyPr>
          <a:lstStyle/>
          <a:p>
            <a:r>
              <a:rPr lang="en-GB" altLang="zh-TW" sz="1400" dirty="0"/>
              <a:t>Source: Guidance document for the EU TR by the European Commission </a:t>
            </a:r>
            <a:r>
              <a:rPr lang="en-US" sz="1400" dirty="0">
                <a:hlinkClick r:id="rId3"/>
              </a:rPr>
              <a:t>http://ec.europa.eu/environment/forests/pdf/Final%20Guidance%20document.pdf</a:t>
            </a:r>
            <a:r>
              <a:rPr lang="en-US" sz="1400" dirty="0"/>
              <a:t> </a:t>
            </a:r>
            <a:endParaRPr lang="zh-TW" altLang="en-US" sz="1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11</a:t>
            </a:fld>
            <a:endParaRPr lang="zh-TW" altLang="en-US"/>
          </a:p>
        </p:txBody>
      </p:sp>
      <p:sp>
        <p:nvSpPr>
          <p:cNvPr id="7" name="Title 1"/>
          <p:cNvSpPr>
            <a:spLocks noGrp="1"/>
          </p:cNvSpPr>
          <p:nvPr>
            <p:ph type="title"/>
          </p:nvPr>
        </p:nvSpPr>
        <p:spPr>
          <a:xfrm>
            <a:off x="381000" y="1208315"/>
            <a:ext cx="8229600" cy="1143000"/>
          </a:xfrm>
        </p:spPr>
        <p:txBody>
          <a:bodyPr>
            <a:normAutofit/>
          </a:bodyPr>
          <a:lstStyle/>
          <a:p>
            <a:r>
              <a:rPr lang="en-GB" altLang="zh-TW" dirty="0" smtClean="0">
                <a:solidFill>
                  <a:srgbClr val="006600"/>
                </a:solidFill>
              </a:rPr>
              <a:t>Role of legality and certification schemes (1/2)</a:t>
            </a:r>
            <a:endParaRPr lang="zh-TW" altLang="en-US" dirty="0">
              <a:solidFill>
                <a:srgbClr val="006600"/>
              </a:solidFill>
            </a:endParaRPr>
          </a:p>
        </p:txBody>
      </p:sp>
    </p:spTree>
    <p:extLst>
      <p:ext uri="{BB962C8B-B14F-4D97-AF65-F5344CB8AC3E}">
        <p14:creationId xmlns:p14="http://schemas.microsoft.com/office/powerpoint/2010/main" val="1438657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8152"/>
            <a:ext cx="9290509" cy="1143000"/>
          </a:xfrm>
        </p:spPr>
        <p:txBody>
          <a:bodyPr>
            <a:normAutofit/>
          </a:bodyPr>
          <a:lstStyle/>
          <a:p>
            <a:r>
              <a:rPr lang="en-GB" dirty="0">
                <a:solidFill>
                  <a:srgbClr val="006600"/>
                </a:solidFill>
              </a:rPr>
              <a:t>Role of legality and certification </a:t>
            </a:r>
            <a:r>
              <a:rPr lang="en-GB" dirty="0" smtClean="0">
                <a:solidFill>
                  <a:srgbClr val="006600"/>
                </a:solidFill>
              </a:rPr>
              <a:t>schemes (2/2)</a:t>
            </a:r>
            <a:endParaRPr lang="en-GB" dirty="0">
              <a:solidFill>
                <a:srgbClr val="006600"/>
              </a:solidFill>
            </a:endParaRPr>
          </a:p>
        </p:txBody>
      </p:sp>
      <p:sp>
        <p:nvSpPr>
          <p:cNvPr id="3" name="Content Placeholder 2"/>
          <p:cNvSpPr>
            <a:spLocks noGrp="1"/>
          </p:cNvSpPr>
          <p:nvPr>
            <p:ph idx="1"/>
          </p:nvPr>
        </p:nvSpPr>
        <p:spPr/>
        <p:txBody>
          <a:bodyPr/>
          <a:lstStyle/>
          <a:p>
            <a:r>
              <a:rPr lang="en-GB" sz="2400" dirty="0"/>
              <a:t>In simple terms, when assessing the risk of a product, operators should take into account, amongst other things, if a product is certified (e.g. against </a:t>
            </a:r>
            <a:r>
              <a:rPr lang="en-GB" sz="2400" dirty="0" smtClean="0"/>
              <a:t>FSC</a:t>
            </a:r>
            <a:r>
              <a:rPr lang="de-DE" sz="2400" dirty="0" smtClean="0"/>
              <a:t>®</a:t>
            </a:r>
            <a:r>
              <a:rPr lang="en-GB" sz="2400" dirty="0" smtClean="0"/>
              <a:t>/</a:t>
            </a:r>
            <a:r>
              <a:rPr lang="en-GB" sz="2400" dirty="0"/>
              <a:t>PEFC) or legally verified (e.g. against VLC). In practice, </a:t>
            </a:r>
            <a:r>
              <a:rPr lang="en-GB" sz="2400" dirty="0">
                <a:solidFill>
                  <a:srgbClr val="006600"/>
                </a:solidFill>
              </a:rPr>
              <a:t>operators may rate credibly certified or legally verified products as negligible risk of being illegal</a:t>
            </a:r>
            <a:r>
              <a:rPr lang="en-GB" sz="2400" dirty="0"/>
              <a:t>, i.e. suitable for placing on the market with no further risk mitigation measures, provided that the rest of the information gathered and the replies to the risk assessment questions do not contradict such a conclusion.</a:t>
            </a:r>
          </a:p>
          <a:p>
            <a:pPr marL="0" indent="0">
              <a:buNone/>
            </a:pPr>
            <a:endParaRPr lang="en-GB" sz="2400" i="1"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12</a:t>
            </a:fld>
            <a:endParaRPr lang="zh-TW" altLang="en-US"/>
          </a:p>
        </p:txBody>
      </p:sp>
      <p:sp>
        <p:nvSpPr>
          <p:cNvPr id="5" name="Textfeld 4"/>
          <p:cNvSpPr txBox="1"/>
          <p:nvPr/>
        </p:nvSpPr>
        <p:spPr>
          <a:xfrm>
            <a:off x="709684" y="5950424"/>
            <a:ext cx="7069540" cy="523220"/>
          </a:xfrm>
          <a:prstGeom prst="rect">
            <a:avLst/>
          </a:prstGeom>
          <a:noFill/>
        </p:spPr>
        <p:txBody>
          <a:bodyPr wrap="square" rtlCol="0">
            <a:spAutoFit/>
          </a:bodyPr>
          <a:lstStyle/>
          <a:p>
            <a:r>
              <a:rPr lang="en-GB" sz="1400" dirty="0">
                <a:solidFill>
                  <a:prstClr val="black"/>
                </a:solidFill>
                <a:cs typeface="Times New Roman" panose="02020603050405020304" pitchFamily="18" charset="0"/>
              </a:rPr>
              <a:t> Source: European Commission, DG Environment website, Frequently Asked Questions:  </a:t>
            </a:r>
            <a:r>
              <a:rPr lang="en-GB" sz="1400" dirty="0">
                <a:solidFill>
                  <a:prstClr val="black"/>
                </a:solidFill>
                <a:cs typeface="Times New Roman" panose="02020603050405020304" pitchFamily="18" charset="0"/>
                <a:hlinkClick r:id="rId2"/>
              </a:rPr>
              <a:t>http://ec.europa.eu/environment/eutr2013/faq/index_en.htm</a:t>
            </a:r>
            <a:r>
              <a:rPr lang="en-GB" sz="1400" dirty="0">
                <a:solidFill>
                  <a:prstClr val="black"/>
                </a:solidFill>
                <a:cs typeface="Times New Roman" panose="02020603050405020304" pitchFamily="18" charset="0"/>
              </a:rPr>
              <a:t> </a:t>
            </a:r>
            <a:endParaRPr lang="de-DE" dirty="0"/>
          </a:p>
        </p:txBody>
      </p:sp>
    </p:spTree>
    <p:extLst>
      <p:ext uri="{BB962C8B-B14F-4D97-AF65-F5344CB8AC3E}">
        <p14:creationId xmlns:p14="http://schemas.microsoft.com/office/powerpoint/2010/main" val="411789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989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Role of certification and legality verification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1096"/>
            <a:ext cx="8229600" cy="1143000"/>
          </a:xfrm>
        </p:spPr>
        <p:txBody>
          <a:bodyPr/>
          <a:lstStyle/>
          <a:p>
            <a:r>
              <a:rPr lang="en-GB" dirty="0" smtClean="0">
                <a:solidFill>
                  <a:srgbClr val="006600"/>
                </a:solidFill>
              </a:rPr>
              <a:t>Compliance with the regulation</a:t>
            </a:r>
            <a:endParaRPr lang="en-GB" dirty="0">
              <a:solidFill>
                <a:srgbClr val="006600"/>
              </a:solidFill>
            </a:endParaRPr>
          </a:p>
        </p:txBody>
      </p:sp>
      <p:sp>
        <p:nvSpPr>
          <p:cNvPr id="3" name="Content Placeholder 2"/>
          <p:cNvSpPr>
            <a:spLocks noGrp="1"/>
          </p:cNvSpPr>
          <p:nvPr>
            <p:ph idx="1"/>
          </p:nvPr>
        </p:nvSpPr>
        <p:spPr>
          <a:xfrm>
            <a:off x="348343" y="2149474"/>
            <a:ext cx="9518988" cy="4525963"/>
          </a:xfrm>
        </p:spPr>
        <p:txBody>
          <a:bodyPr>
            <a:normAutofit/>
          </a:bodyPr>
          <a:lstStyle/>
          <a:p>
            <a:r>
              <a:rPr lang="en-GB" dirty="0"/>
              <a:t>The EU Timber Regulation does not endorse particular legality or forest certification schemes, though risk assessment criteria may include third party verification: </a:t>
            </a:r>
          </a:p>
          <a:p>
            <a:pPr lvl="1">
              <a:spcBef>
                <a:spcPts val="1000"/>
              </a:spcBef>
              <a:buFont typeface="Wingdings" panose="05000000000000000000" pitchFamily="2" charset="2"/>
              <a:buChar char="§"/>
            </a:pPr>
            <a:r>
              <a:rPr lang="en-GB" dirty="0"/>
              <a:t>The EU TR mentions ‘</a:t>
            </a:r>
            <a:r>
              <a:rPr lang="en-GB" i="1" dirty="0"/>
              <a:t>assurance of compliance with applicable legislation, which may include certification or other </a:t>
            </a:r>
            <a:r>
              <a:rPr lang="en-GB" i="1" dirty="0" smtClean="0"/>
              <a:t>third-party-verified </a:t>
            </a:r>
            <a:r>
              <a:rPr lang="en-GB" i="1" dirty="0"/>
              <a:t>schemes which cover compliance with applicable legislation</a:t>
            </a:r>
            <a:r>
              <a:rPr lang="en-GB" dirty="0"/>
              <a:t>’</a:t>
            </a:r>
          </a:p>
          <a:p>
            <a:r>
              <a:rPr lang="en-GB" dirty="0"/>
              <a:t>Only timber and timber products with a FLEGT </a:t>
            </a:r>
            <a:r>
              <a:rPr lang="en-GB" dirty="0" smtClean="0"/>
              <a:t>licence </a:t>
            </a:r>
            <a:r>
              <a:rPr lang="en-GB" dirty="0"/>
              <a:t>or a CITES permit automatically comply with the EU Timber Regulation</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3</a:t>
            </a:fld>
            <a:endParaRPr lang="zh-TW" altLang="en-US"/>
          </a:p>
        </p:txBody>
      </p:sp>
    </p:spTree>
    <p:extLst>
      <p:ext uri="{BB962C8B-B14F-4D97-AF65-F5344CB8AC3E}">
        <p14:creationId xmlns:p14="http://schemas.microsoft.com/office/powerpoint/2010/main" val="3667978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848652" cy="1325563"/>
          </a:xfrm>
        </p:spPr>
        <p:txBody>
          <a:bodyPr>
            <a:noAutofit/>
          </a:bodyPr>
          <a:lstStyle/>
          <a:p>
            <a:r>
              <a:rPr lang="en-GB" dirty="0">
                <a:solidFill>
                  <a:srgbClr val="006600"/>
                </a:solidFill>
              </a:rPr>
              <a:t>Role of certification and third party verified schemes (1/2)</a:t>
            </a:r>
          </a:p>
        </p:txBody>
      </p:sp>
      <p:sp>
        <p:nvSpPr>
          <p:cNvPr id="3" name="Content Placeholder 2"/>
          <p:cNvSpPr>
            <a:spLocks noGrp="1"/>
          </p:cNvSpPr>
          <p:nvPr>
            <p:ph idx="1"/>
          </p:nvPr>
        </p:nvSpPr>
        <p:spPr>
          <a:xfrm>
            <a:off x="343348" y="2206625"/>
            <a:ext cx="7314752" cy="4525963"/>
          </a:xfrm>
        </p:spPr>
        <p:txBody>
          <a:bodyPr/>
          <a:lstStyle/>
          <a:p>
            <a:r>
              <a:rPr lang="en-GB" dirty="0"/>
              <a:t>They may be taken into account in the risk assessment and risk mitigation procedures where they meet the following criteria</a:t>
            </a:r>
          </a:p>
          <a:p>
            <a:pPr marL="842963" lvl="1" indent="-457200">
              <a:buFont typeface="+mj-lt"/>
              <a:buAutoNum type="arabicPeriod"/>
            </a:pPr>
            <a:r>
              <a:rPr lang="en-GB" dirty="0"/>
              <a:t>publicly available system of requirements, which at the least include all relevant requirements of the applicable legislation</a:t>
            </a:r>
          </a:p>
          <a:p>
            <a:pPr marL="842963" lvl="1" indent="-457200">
              <a:buFont typeface="+mj-lt"/>
              <a:buAutoNum type="arabicPeriod"/>
            </a:pPr>
            <a:r>
              <a:rPr lang="en-GB" dirty="0"/>
              <a:t>appropriate checks, including field-visits, are made by a third party at regular intervals no longer than 12 months to verify that the applicable legislation is complied with</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4</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58125" y="2343259"/>
            <a:ext cx="4333875" cy="3248025"/>
          </a:xfrm>
          <a:prstGeom prst="rect">
            <a:avLst/>
          </a:prstGeom>
        </p:spPr>
      </p:pic>
    </p:spTree>
    <p:extLst>
      <p:ext uri="{BB962C8B-B14F-4D97-AF65-F5344CB8AC3E}">
        <p14:creationId xmlns:p14="http://schemas.microsoft.com/office/powerpoint/2010/main" val="1362553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0" y="1105013"/>
            <a:ext cx="10515600" cy="1325563"/>
          </a:xfrm>
        </p:spPr>
        <p:txBody>
          <a:bodyPr>
            <a:noAutofit/>
          </a:bodyPr>
          <a:lstStyle/>
          <a:p>
            <a:r>
              <a:rPr lang="en-GB" dirty="0">
                <a:solidFill>
                  <a:srgbClr val="006600"/>
                </a:solidFill>
              </a:rPr>
              <a:t>Role of certification and third party verified schemes (2/2)</a:t>
            </a:r>
          </a:p>
        </p:txBody>
      </p:sp>
      <p:sp>
        <p:nvSpPr>
          <p:cNvPr id="3" name="Content Placeholder 2"/>
          <p:cNvSpPr>
            <a:spLocks noGrp="1"/>
          </p:cNvSpPr>
          <p:nvPr>
            <p:ph idx="1"/>
          </p:nvPr>
        </p:nvSpPr>
        <p:spPr>
          <a:xfrm>
            <a:off x="343347" y="2206625"/>
            <a:ext cx="7276653" cy="4525963"/>
          </a:xfrm>
        </p:spPr>
        <p:txBody>
          <a:bodyPr>
            <a:normAutofit/>
          </a:bodyPr>
          <a:lstStyle/>
          <a:p>
            <a:r>
              <a:rPr lang="en-GB" dirty="0"/>
              <a:t>They may be taken into account in the risk assessment and risk mitigation procedures where they meet the following criteria</a:t>
            </a:r>
          </a:p>
          <a:p>
            <a:pPr marL="842963" lvl="1" indent="-457200">
              <a:buFont typeface="+mj-lt"/>
              <a:buAutoNum type="arabicPeriod" startAt="3"/>
            </a:pPr>
            <a:r>
              <a:rPr lang="en-GB" dirty="0"/>
              <a:t>means (verified by a third party) to trace timber and timber products harvested in accordance with applicable legislation at any point in the supply chain</a:t>
            </a:r>
          </a:p>
          <a:p>
            <a:pPr marL="842963" lvl="1" indent="-457200">
              <a:buFont typeface="+mj-lt"/>
              <a:buAutoNum type="arabicPeriod" startAt="4"/>
            </a:pPr>
            <a:r>
              <a:rPr lang="en-GB" dirty="0"/>
              <a:t>controls verified by a third party, to ensure that timber or timber products of unknown origin, or timber or timber products which have not been harvested in accordance with applicable legislation, do not enter the supply </a:t>
            </a:r>
            <a:r>
              <a:rPr lang="en-GB" dirty="0" smtClean="0"/>
              <a:t>chain</a:t>
            </a:r>
            <a:endParaRPr lang="en-GB" dirty="0"/>
          </a:p>
          <a:p>
            <a:pPr lvl="1"/>
            <a:endParaRPr lang="en-GB" dirty="0" smtClean="0"/>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5</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39075" y="2550893"/>
            <a:ext cx="4352925" cy="3038475"/>
          </a:xfrm>
          <a:prstGeom prst="rect">
            <a:avLst/>
          </a:prstGeom>
        </p:spPr>
      </p:pic>
    </p:spTree>
    <p:extLst>
      <p:ext uri="{BB962C8B-B14F-4D97-AF65-F5344CB8AC3E}">
        <p14:creationId xmlns:p14="http://schemas.microsoft.com/office/powerpoint/2010/main" val="2234340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203433"/>
            <a:ext cx="8229600" cy="1143000"/>
          </a:xfrm>
        </p:spPr>
        <p:txBody>
          <a:bodyPr>
            <a:normAutofit/>
          </a:bodyPr>
          <a:lstStyle/>
          <a:p>
            <a:r>
              <a:rPr lang="en-GB" dirty="0" smtClean="0">
                <a:solidFill>
                  <a:srgbClr val="006600"/>
                </a:solidFill>
              </a:rPr>
              <a:t>Assessment of available schemes</a:t>
            </a:r>
            <a:endParaRPr lang="en-GB" dirty="0">
              <a:solidFill>
                <a:srgbClr val="006600"/>
              </a:solidFill>
            </a:endParaRPr>
          </a:p>
        </p:txBody>
      </p:sp>
      <p:sp>
        <p:nvSpPr>
          <p:cNvPr id="3" name="Content Placeholder 2"/>
          <p:cNvSpPr>
            <a:spLocks noGrp="1"/>
          </p:cNvSpPr>
          <p:nvPr>
            <p:ph idx="1"/>
          </p:nvPr>
        </p:nvSpPr>
        <p:spPr>
          <a:xfrm>
            <a:off x="337458" y="2149474"/>
            <a:ext cx="7195456" cy="4708526"/>
          </a:xfrm>
        </p:spPr>
        <p:txBody>
          <a:bodyPr>
            <a:normAutofit/>
          </a:bodyPr>
          <a:lstStyle/>
          <a:p>
            <a:r>
              <a:rPr lang="en-GB" sz="2400" dirty="0"/>
              <a:t>The European Timber Trade Federation (ETTF), on behalf of its members, asked </a:t>
            </a:r>
            <a:r>
              <a:rPr lang="en-GB" sz="2400" dirty="0" err="1"/>
              <a:t>Proforest</a:t>
            </a:r>
            <a:r>
              <a:rPr lang="en-GB" sz="2400" dirty="0"/>
              <a:t> to assess to what extent a range of available certification/verification schemes deliver assurance of compliance with applicable legislation as required by the EU Timber Regulation. </a:t>
            </a:r>
            <a:r>
              <a:rPr lang="en-GB" sz="2400" dirty="0">
                <a:hlinkClick r:id="rId3"/>
              </a:rPr>
              <a:t>http://www.ettf.info/third-party-schemes-tested-against-eutr</a:t>
            </a:r>
            <a:endParaRPr lang="en-GB" sz="2400" dirty="0"/>
          </a:p>
          <a:p>
            <a:r>
              <a:rPr lang="en-GB" sz="2400" b="1" dirty="0"/>
              <a:t>NOTE</a:t>
            </a:r>
            <a:r>
              <a:rPr lang="en-GB" sz="2400" dirty="0"/>
              <a:t>: no endorsement of results by the EC or any competent authority</a:t>
            </a:r>
          </a:p>
          <a:p>
            <a:r>
              <a:rPr lang="en-GB" sz="2400" dirty="0"/>
              <a:t>As a reference only, ultimately the operator is responsible for making the judgement on the adequacy </a:t>
            </a:r>
          </a:p>
          <a:p>
            <a:endParaRPr lang="en-GB" sz="2400" dirty="0"/>
          </a:p>
          <a:p>
            <a:endParaRPr lang="en-GB" sz="2000" dirty="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21880" y="2206625"/>
            <a:ext cx="3062895" cy="4332514"/>
          </a:xfrm>
          <a:prstGeom prst="rect">
            <a:avLst/>
          </a:prstGeom>
          <a:ln w="3175">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7831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9"/>
          <p:cNvSpPr>
            <a:spLocks noChangeArrowheads="1"/>
          </p:cNvSpPr>
          <p:nvPr/>
        </p:nvSpPr>
        <p:spPr bwMode="auto">
          <a:xfrm flipV="1">
            <a:off x="443898" y="2190558"/>
            <a:ext cx="8700102" cy="2902141"/>
          </a:xfrm>
          <a:prstGeom prst="rect">
            <a:avLst/>
          </a:prstGeom>
          <a:solidFill>
            <a:schemeClr val="accent2">
              <a:lumMod val="60000"/>
              <a:lumOff val="40000"/>
              <a:alpha val="50196"/>
            </a:schemeClr>
          </a:solidFill>
          <a:ln w="25400">
            <a:noFill/>
            <a:miter lim="800000"/>
            <a:headEnd/>
            <a:tailEnd/>
          </a:ln>
        </p:spPr>
        <p:txBody>
          <a:bodyPr wrap="none" anchor="ctr"/>
          <a:lstStyle/>
          <a:p>
            <a:endParaRPr lang="en-GB"/>
          </a:p>
        </p:txBody>
      </p:sp>
      <p:sp>
        <p:nvSpPr>
          <p:cNvPr id="2" name="Title 1"/>
          <p:cNvSpPr>
            <a:spLocks noGrp="1"/>
          </p:cNvSpPr>
          <p:nvPr>
            <p:ph type="title"/>
          </p:nvPr>
        </p:nvSpPr>
        <p:spPr>
          <a:xfrm>
            <a:off x="399987" y="1214697"/>
            <a:ext cx="8229600" cy="1143000"/>
          </a:xfrm>
        </p:spPr>
        <p:txBody>
          <a:bodyPr>
            <a:normAutofit/>
          </a:bodyPr>
          <a:lstStyle/>
          <a:p>
            <a:r>
              <a:rPr lang="en-GB" dirty="0" smtClean="0">
                <a:solidFill>
                  <a:srgbClr val="006600"/>
                </a:solidFill>
              </a:rPr>
              <a:t>Schemes assessed</a:t>
            </a:r>
            <a:endParaRPr lang="en-GB" dirty="0">
              <a:solidFill>
                <a:srgbClr val="006600"/>
              </a:solidFill>
            </a:endParaRPr>
          </a:p>
        </p:txBody>
      </p:sp>
      <p:sp>
        <p:nvSpPr>
          <p:cNvPr id="3" name="Content Placeholder 2"/>
          <p:cNvSpPr>
            <a:spLocks noGrp="1"/>
          </p:cNvSpPr>
          <p:nvPr>
            <p:ph idx="1"/>
          </p:nvPr>
        </p:nvSpPr>
        <p:spPr>
          <a:xfrm>
            <a:off x="443898" y="2298700"/>
            <a:ext cx="8763602" cy="4423979"/>
          </a:xfrm>
        </p:spPr>
        <p:txBody>
          <a:bodyPr>
            <a:normAutofit/>
          </a:bodyPr>
          <a:lstStyle/>
          <a:p>
            <a:r>
              <a:rPr lang="en-GB" sz="2000" b="1" dirty="0"/>
              <a:t>Wood Tracking Programme </a:t>
            </a:r>
            <a:r>
              <a:rPr lang="en-GB" sz="2000" dirty="0"/>
              <a:t>by GFS</a:t>
            </a:r>
          </a:p>
          <a:p>
            <a:r>
              <a:rPr lang="en-GB" sz="2000" b="1" dirty="0"/>
              <a:t>Verified Legal Origin </a:t>
            </a:r>
            <a:r>
              <a:rPr lang="en-GB" sz="2000" dirty="0"/>
              <a:t>and </a:t>
            </a:r>
            <a:r>
              <a:rPr lang="en-GB" sz="2000" b="1" dirty="0"/>
              <a:t>Verified Legal Compliance </a:t>
            </a:r>
            <a:r>
              <a:rPr lang="en-GB" sz="2000" dirty="0"/>
              <a:t>by Rainforest Alliance </a:t>
            </a:r>
          </a:p>
          <a:p>
            <a:r>
              <a:rPr lang="en-GB" sz="2000" b="1" dirty="0" err="1"/>
              <a:t>Origine</a:t>
            </a:r>
            <a:r>
              <a:rPr lang="en-GB" sz="2000" b="1" dirty="0"/>
              <a:t> et </a:t>
            </a:r>
            <a:r>
              <a:rPr lang="en-GB" sz="2000" b="1" dirty="0" err="1"/>
              <a:t>Légalité</a:t>
            </a:r>
            <a:r>
              <a:rPr lang="en-GB" sz="2000" b="1" dirty="0"/>
              <a:t> du Bois (</a:t>
            </a:r>
            <a:r>
              <a:rPr lang="en-GB" sz="2000" dirty="0"/>
              <a:t>origin and legality of wood) by Bureau </a:t>
            </a:r>
            <a:r>
              <a:rPr lang="en-GB" sz="2000" dirty="0" err="1"/>
              <a:t>Veritas</a:t>
            </a:r>
            <a:r>
              <a:rPr lang="en-GB" sz="2000" dirty="0"/>
              <a:t> </a:t>
            </a:r>
          </a:p>
          <a:p>
            <a:r>
              <a:rPr lang="en-GB" sz="2000" b="1" dirty="0"/>
              <a:t>Legal Harvest Verification </a:t>
            </a:r>
            <a:r>
              <a:rPr lang="en-GB" sz="2000" dirty="0"/>
              <a:t>by </a:t>
            </a:r>
            <a:r>
              <a:rPr lang="en-GB" sz="2000" dirty="0" err="1"/>
              <a:t>Sci</a:t>
            </a:r>
            <a:r>
              <a:rPr lang="en-GB" sz="2000" dirty="0"/>
              <a:t> SCS Global Services </a:t>
            </a:r>
            <a:endParaRPr lang="en-GB" sz="2000" dirty="0" smtClean="0"/>
          </a:p>
          <a:p>
            <a:r>
              <a:rPr lang="en-GB" sz="2000" b="1" dirty="0" smtClean="0"/>
              <a:t>Legality Assurance System </a:t>
            </a:r>
            <a:r>
              <a:rPr lang="en-GB" sz="2000" dirty="0" smtClean="0"/>
              <a:t>by CertiSource</a:t>
            </a:r>
          </a:p>
          <a:p>
            <a:r>
              <a:rPr lang="en-GB" sz="2000" b="1" dirty="0" err="1" smtClean="0"/>
              <a:t>LegalSource</a:t>
            </a:r>
            <a:r>
              <a:rPr lang="en-GB" sz="2000" b="1" dirty="0" smtClean="0"/>
              <a:t> </a:t>
            </a:r>
            <a:r>
              <a:rPr lang="en-GB" sz="2000" dirty="0"/>
              <a:t>by </a:t>
            </a:r>
            <a:r>
              <a:rPr lang="en-GB" sz="2000" dirty="0" err="1"/>
              <a:t>NEPCon</a:t>
            </a:r>
            <a:r>
              <a:rPr lang="en-GB" sz="2000" dirty="0"/>
              <a:t> </a:t>
            </a:r>
          </a:p>
          <a:p>
            <a:r>
              <a:rPr lang="en-GB" sz="2000" b="1" dirty="0"/>
              <a:t>Forest Verification of Legal Compliance </a:t>
            </a:r>
            <a:r>
              <a:rPr lang="en-GB" sz="2000" dirty="0"/>
              <a:t>by Soil Association Certification Limited</a:t>
            </a:r>
          </a:p>
          <a:p>
            <a:pPr marL="265113" indent="-265113" eaLnBrk="0" hangingPunct="0"/>
            <a:r>
              <a:rPr lang="en-GB" sz="2000" b="1" dirty="0"/>
              <a:t>Programme for Endorsement of Forest Certification schemes (PEFC) (</a:t>
            </a:r>
            <a:r>
              <a:rPr lang="en-GB" sz="2000" dirty="0"/>
              <a:t>incl. CSA and SFI +28 national schemes)</a:t>
            </a:r>
          </a:p>
          <a:p>
            <a:pPr marL="265113" indent="-265113" eaLnBrk="0" hangingPunct="0"/>
            <a:r>
              <a:rPr lang="en-GB" sz="2000" b="1" dirty="0"/>
              <a:t>Forest Stewardship Council (</a:t>
            </a:r>
            <a:r>
              <a:rPr lang="en-GB" sz="2000" b="1" dirty="0" smtClean="0"/>
              <a:t>FSC</a:t>
            </a:r>
            <a:r>
              <a:rPr lang="de-DE" sz="2000" dirty="0" smtClean="0"/>
              <a:t>®</a:t>
            </a:r>
            <a:r>
              <a:rPr lang="en-GB" sz="2000" b="1" dirty="0" smtClean="0"/>
              <a:t>)</a:t>
            </a:r>
            <a:endParaRPr lang="en-GB" sz="2000" b="1" dirty="0"/>
          </a:p>
          <a:p>
            <a:endParaRPr lang="en-GB" sz="2000" dirty="0"/>
          </a:p>
        </p:txBody>
      </p:sp>
      <p:sp>
        <p:nvSpPr>
          <p:cNvPr id="11" name="TextBox 10"/>
          <p:cNvSpPr txBox="1"/>
          <p:nvPr/>
        </p:nvSpPr>
        <p:spPr>
          <a:xfrm rot="19998621">
            <a:off x="2716774" y="3223018"/>
            <a:ext cx="2679370" cy="461665"/>
          </a:xfrm>
          <a:prstGeom prst="rect">
            <a:avLst/>
          </a:prstGeom>
          <a:solidFill>
            <a:schemeClr val="accent1"/>
          </a:solidFill>
        </p:spPr>
        <p:txBody>
          <a:bodyPr wrap="square" rtlCol="0">
            <a:spAutoFit/>
          </a:bodyPr>
          <a:lstStyle/>
          <a:p>
            <a:r>
              <a:rPr lang="en-GB" sz="2400" b="1" dirty="0">
                <a:solidFill>
                  <a:schemeClr val="bg1"/>
                </a:solidFill>
              </a:rPr>
              <a:t>Limited availability</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389786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24" y="1194816"/>
            <a:ext cx="8229600" cy="1143000"/>
          </a:xfrm>
        </p:spPr>
        <p:txBody>
          <a:bodyPr/>
          <a:lstStyle/>
          <a:p>
            <a:r>
              <a:rPr lang="en-GB" altLang="zh-TW" dirty="0" smtClean="0">
                <a:solidFill>
                  <a:srgbClr val="006600"/>
                </a:solidFill>
              </a:rPr>
              <a:t>Assessment results</a:t>
            </a:r>
            <a:endParaRPr lang="zh-TW" altLang="en-US" dirty="0">
              <a:solidFill>
                <a:srgbClr val="006600"/>
              </a:solidFill>
            </a:endParaRPr>
          </a:p>
        </p:txBody>
      </p:sp>
      <p:graphicFrame>
        <p:nvGraphicFramePr>
          <p:cNvPr id="4" name="Content Placeholder 4"/>
          <p:cNvGraphicFramePr>
            <a:graphicFrameLocks/>
          </p:cNvGraphicFramePr>
          <p:nvPr>
            <p:extLst>
              <p:ext uri="{D42A27DB-BD31-4B8C-83A1-F6EECF244321}">
                <p14:modId xmlns:p14="http://schemas.microsoft.com/office/powerpoint/2010/main" val="3838806249"/>
              </p:ext>
            </p:extLst>
          </p:nvPr>
        </p:nvGraphicFramePr>
        <p:xfrm>
          <a:off x="292100" y="2206625"/>
          <a:ext cx="8606242" cy="4164506"/>
        </p:xfrm>
        <a:graphic>
          <a:graphicData uri="http://schemas.openxmlformats.org/drawingml/2006/table">
            <a:tbl>
              <a:tblPr firstRow="1" bandRow="1">
                <a:tableStyleId>{F5AB1C69-6EDB-4FF4-983F-18BD219EF322}</a:tableStyleId>
              </a:tblPr>
              <a:tblGrid>
                <a:gridCol w="3581400"/>
                <a:gridCol w="647700"/>
                <a:gridCol w="762000"/>
                <a:gridCol w="596900"/>
                <a:gridCol w="745808"/>
                <a:gridCol w="562292"/>
                <a:gridCol w="444500"/>
                <a:gridCol w="533400"/>
                <a:gridCol w="732242"/>
              </a:tblGrid>
              <a:tr h="553988">
                <a:tc>
                  <a:txBody>
                    <a:bodyPr/>
                    <a:lstStyle/>
                    <a:p>
                      <a:r>
                        <a:rPr lang="en-GB" dirty="0" smtClean="0"/>
                        <a:t>Criteria</a:t>
                      </a:r>
                      <a:endParaRPr lang="en-GB" dirty="0"/>
                    </a:p>
                  </a:txBody>
                  <a:tcPr/>
                </a:tc>
                <a:tc>
                  <a:txBody>
                    <a:bodyPr/>
                    <a:lstStyle/>
                    <a:p>
                      <a:pPr algn="ctr"/>
                      <a:r>
                        <a:rPr lang="en-GB" dirty="0" smtClean="0"/>
                        <a:t>BV</a:t>
                      </a:r>
                      <a:endParaRPr lang="en-GB" dirty="0"/>
                    </a:p>
                  </a:txBody>
                  <a:tcPr/>
                </a:tc>
                <a:tc>
                  <a:txBody>
                    <a:bodyPr/>
                    <a:lstStyle/>
                    <a:p>
                      <a:pPr algn="ctr"/>
                      <a:r>
                        <a:rPr lang="en-GB" dirty="0" smtClean="0"/>
                        <a:t>CertiSource</a:t>
                      </a:r>
                      <a:endParaRPr lang="en-GB" dirty="0"/>
                    </a:p>
                  </a:txBody>
                  <a:tcPr/>
                </a:tc>
                <a:tc>
                  <a:txBody>
                    <a:bodyPr/>
                    <a:lstStyle/>
                    <a:p>
                      <a:pPr algn="ctr"/>
                      <a:r>
                        <a:rPr lang="en-GB" dirty="0" smtClean="0"/>
                        <a:t>GFS</a:t>
                      </a:r>
                      <a:endParaRPr lang="en-GB" dirty="0"/>
                    </a:p>
                  </a:txBody>
                  <a:tcPr/>
                </a:tc>
                <a:tc>
                  <a:txBody>
                    <a:bodyPr/>
                    <a:lstStyle/>
                    <a:p>
                      <a:pPr algn="ctr"/>
                      <a:r>
                        <a:rPr lang="en-GB" dirty="0" smtClean="0"/>
                        <a:t>RA</a:t>
                      </a:r>
                      <a:r>
                        <a:rPr lang="en-GB" baseline="0" dirty="0" smtClean="0"/>
                        <a:t> VLO</a:t>
                      </a:r>
                      <a:endParaRPr lang="en-GB" dirty="0"/>
                    </a:p>
                  </a:txBody>
                  <a:tcPr/>
                </a:tc>
                <a:tc>
                  <a:txBody>
                    <a:bodyPr/>
                    <a:lstStyle/>
                    <a:p>
                      <a:pPr algn="ctr"/>
                      <a:r>
                        <a:rPr lang="en-GB" dirty="0" smtClean="0"/>
                        <a:t>RA VLC</a:t>
                      </a:r>
                      <a:endParaRPr lang="en-GB" dirty="0"/>
                    </a:p>
                  </a:txBody>
                  <a:tcPr/>
                </a:tc>
                <a:tc>
                  <a:txBody>
                    <a:bodyPr/>
                    <a:lstStyle/>
                    <a:p>
                      <a:pPr algn="ctr"/>
                      <a:r>
                        <a:rPr lang="en-GB" dirty="0" smtClean="0"/>
                        <a:t>SA</a:t>
                      </a:r>
                      <a:endParaRPr lang="en-GB" dirty="0"/>
                    </a:p>
                  </a:txBody>
                  <a:tcPr/>
                </a:tc>
                <a:tc>
                  <a:txBody>
                    <a:bodyPr/>
                    <a:lstStyle/>
                    <a:p>
                      <a:pPr algn="ctr"/>
                      <a:r>
                        <a:rPr lang="en-GB" dirty="0" smtClean="0"/>
                        <a:t>SCS </a:t>
                      </a:r>
                      <a:endParaRPr lang="en-GB" dirty="0"/>
                    </a:p>
                  </a:txBody>
                  <a:tcPr/>
                </a:tc>
                <a:tc>
                  <a:txBody>
                    <a:bodyPr/>
                    <a:lstStyle/>
                    <a:p>
                      <a:pPr algn="ctr"/>
                      <a:r>
                        <a:rPr lang="en-GB" dirty="0" err="1" smtClean="0"/>
                        <a:t>NEPCon</a:t>
                      </a:r>
                      <a:endParaRPr lang="en-GB" dirty="0"/>
                    </a:p>
                  </a:txBody>
                  <a:tcPr/>
                </a:tc>
              </a:tr>
              <a:tr h="390613">
                <a:tc>
                  <a:txBody>
                    <a:bodyPr/>
                    <a:lstStyle/>
                    <a:p>
                      <a:r>
                        <a:rPr lang="en-GB" dirty="0" smtClean="0"/>
                        <a:t>Legal right to harvest</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 </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390613">
                <a:tc>
                  <a:txBody>
                    <a:bodyPr/>
                    <a:lstStyle/>
                    <a:p>
                      <a:r>
                        <a:rPr lang="en-GB" dirty="0" smtClean="0"/>
                        <a:t>Payments</a:t>
                      </a:r>
                      <a:r>
                        <a:rPr lang="en-GB" baseline="0" dirty="0" smtClean="0"/>
                        <a:t> for harvest rights and timber</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1028835">
                <a:tc>
                  <a:txBody>
                    <a:bodyPr/>
                    <a:lstStyle/>
                    <a:p>
                      <a:r>
                        <a:rPr lang="en-GB" dirty="0" smtClean="0"/>
                        <a:t>Compliance with legal requirements</a:t>
                      </a:r>
                      <a:r>
                        <a:rPr lang="en-GB" baseline="0" dirty="0" smtClean="0"/>
                        <a:t> concerning</a:t>
                      </a:r>
                    </a:p>
                    <a:p>
                      <a:pPr marL="285750" indent="-285750">
                        <a:buFont typeface="Arial" panose="020B0604020202020204" pitchFamily="34" charset="0"/>
                        <a:buChar char="•"/>
                      </a:pPr>
                      <a:r>
                        <a:rPr lang="en-GB" baseline="0" dirty="0" smtClean="0"/>
                        <a:t>Environment</a:t>
                      </a:r>
                    </a:p>
                    <a:p>
                      <a:pPr marL="285750" indent="-285750">
                        <a:buFont typeface="Arial" panose="020B0604020202020204" pitchFamily="34" charset="0"/>
                        <a:buChar char="•"/>
                      </a:pPr>
                      <a:r>
                        <a:rPr lang="en-GB" baseline="0" dirty="0" smtClean="0"/>
                        <a:t>Forest management</a:t>
                      </a:r>
                    </a:p>
                    <a:p>
                      <a:pPr marL="285750" indent="-285750">
                        <a:buFont typeface="Arial" panose="020B0604020202020204" pitchFamily="34" charset="0"/>
                        <a:buChar char="•"/>
                      </a:pPr>
                      <a:r>
                        <a:rPr lang="en-GB" baseline="0" dirty="0" smtClean="0"/>
                        <a:t>Biodiversity conservation</a:t>
                      </a:r>
                      <a:endParaRPr lang="en-GB" dirty="0"/>
                    </a:p>
                  </a:txBody>
                  <a:tcPr/>
                </a:tc>
                <a:tc>
                  <a:txBody>
                    <a:bodyPr/>
                    <a:lstStyle/>
                    <a:p>
                      <a:pPr algn="ctr"/>
                      <a:r>
                        <a:rPr lang="en-GB" dirty="0" smtClean="0"/>
                        <a:t>C</a:t>
                      </a:r>
                      <a:endParaRPr lang="en-GB" dirty="0"/>
                    </a:p>
                  </a:txBody>
                  <a:tcPr/>
                </a:tc>
                <a:tc>
                  <a:txBody>
                    <a:bodyPr/>
                    <a:lstStyle/>
                    <a:p>
                      <a:pPr algn="ctr"/>
                      <a:r>
                        <a:rPr lang="en-GB" dirty="0" smtClean="0"/>
                        <a:t>NC</a:t>
                      </a:r>
                      <a:endParaRPr lang="en-GB" dirty="0"/>
                    </a:p>
                  </a:txBody>
                  <a:tcPr/>
                </a:tc>
                <a:tc>
                  <a:txBody>
                    <a:bodyPr/>
                    <a:lstStyle/>
                    <a:p>
                      <a:pPr algn="ctr"/>
                      <a:r>
                        <a:rPr lang="en-GB" dirty="0" smtClean="0"/>
                        <a:t>P</a:t>
                      </a:r>
                      <a:endParaRPr lang="en-GB" dirty="0"/>
                    </a:p>
                  </a:txBody>
                  <a:tcPr/>
                </a:tc>
                <a:tc>
                  <a:txBody>
                    <a:bodyPr/>
                    <a:lstStyle/>
                    <a:p>
                      <a:pPr algn="ctr"/>
                      <a:r>
                        <a:rPr lang="en-GB" dirty="0" smtClean="0"/>
                        <a:t>NC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553988">
                <a:tc>
                  <a:txBody>
                    <a:bodyPr/>
                    <a:lstStyle/>
                    <a:p>
                      <a:r>
                        <a:rPr lang="en-GB" dirty="0" smtClean="0"/>
                        <a:t>Compliance</a:t>
                      </a:r>
                      <a:r>
                        <a:rPr lang="en-GB" baseline="0" dirty="0" smtClean="0"/>
                        <a:t> with third parties’ legal rights concerning use and tenure </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390613">
                <a:tc>
                  <a:txBody>
                    <a:bodyPr/>
                    <a:lstStyle/>
                    <a:p>
                      <a:r>
                        <a:rPr lang="en-GB" dirty="0" smtClean="0"/>
                        <a:t>Compliance</a:t>
                      </a:r>
                      <a:r>
                        <a:rPr lang="en-GB" baseline="0" dirty="0" smtClean="0"/>
                        <a:t> with trade and customs </a:t>
                      </a:r>
                      <a:endParaRPr lang="en-GB" dirty="0"/>
                    </a:p>
                  </a:txBody>
                  <a:tcPr/>
                </a:tc>
                <a:tc>
                  <a:txBody>
                    <a:bodyPr/>
                    <a:lstStyle/>
                    <a:p>
                      <a:pPr algn="ctr"/>
                      <a:r>
                        <a:rPr lang="en-GB" dirty="0" smtClean="0"/>
                        <a:t>NC</a:t>
                      </a:r>
                      <a:endParaRPr lang="en-GB" dirty="0"/>
                    </a:p>
                  </a:txBody>
                  <a:tcPr/>
                </a:tc>
                <a:tc>
                  <a:txBody>
                    <a:bodyPr/>
                    <a:lstStyle/>
                    <a:p>
                      <a:pPr algn="ctr"/>
                      <a:r>
                        <a:rPr lang="en-GB" dirty="0" smtClean="0"/>
                        <a:t>C</a:t>
                      </a:r>
                      <a:endParaRPr lang="en-GB" dirty="0"/>
                    </a:p>
                  </a:txBody>
                  <a:tcPr/>
                </a:tc>
                <a:tc>
                  <a:txBody>
                    <a:bodyPr/>
                    <a:lstStyle/>
                    <a:p>
                      <a:pPr algn="ctr"/>
                      <a:r>
                        <a:rPr lang="en-GB" dirty="0" smtClean="0"/>
                        <a:t>NC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dirty="0" smtClean="0"/>
                        <a:t>C</a:t>
                      </a:r>
                      <a:endParaRPr lang="en-GB" dirty="0"/>
                    </a:p>
                  </a:txBody>
                  <a:tcPr/>
                </a:tc>
              </a:tr>
            </a:tbl>
          </a:graphicData>
        </a:graphic>
      </p:graphicFrame>
      <p:sp>
        <p:nvSpPr>
          <p:cNvPr id="3" name="Slide Number Placeholder 2"/>
          <p:cNvSpPr>
            <a:spLocks noGrp="1"/>
          </p:cNvSpPr>
          <p:nvPr>
            <p:ph type="sldNum" sz="quarter" idx="12"/>
          </p:nvPr>
        </p:nvSpPr>
        <p:spPr/>
        <p:txBody>
          <a:bodyPr/>
          <a:lstStyle/>
          <a:p>
            <a:fld id="{A4CE05BE-1510-4BF9-B87A-E3BAF5EBDA19}" type="slidenum">
              <a:rPr lang="zh-TW" altLang="en-US" smtClean="0"/>
              <a:t>8</a:t>
            </a:fld>
            <a:endParaRPr lang="zh-TW" altLang="en-US"/>
          </a:p>
        </p:txBody>
      </p:sp>
      <p:sp>
        <p:nvSpPr>
          <p:cNvPr id="5" name="TextBox 4"/>
          <p:cNvSpPr txBox="1"/>
          <p:nvPr/>
        </p:nvSpPr>
        <p:spPr>
          <a:xfrm>
            <a:off x="9055100" y="2206625"/>
            <a:ext cx="3136900" cy="3293209"/>
          </a:xfrm>
          <a:prstGeom prst="rect">
            <a:avLst/>
          </a:prstGeom>
          <a:noFill/>
        </p:spPr>
        <p:txBody>
          <a:bodyPr wrap="square" rtlCol="0">
            <a:spAutoFit/>
          </a:bodyPr>
          <a:lstStyle/>
          <a:p>
            <a:r>
              <a:rPr lang="en-GB" sz="1600" b="1" dirty="0">
                <a:solidFill>
                  <a:schemeClr val="accent2"/>
                </a:solidFill>
              </a:rPr>
              <a:t>C</a:t>
            </a:r>
            <a:r>
              <a:rPr lang="en-GB" sz="1600" dirty="0"/>
              <a:t> = </a:t>
            </a:r>
            <a:r>
              <a:rPr lang="en-GB" sz="1600" dirty="0" smtClean="0"/>
              <a:t>compliance</a:t>
            </a:r>
          </a:p>
          <a:p>
            <a:r>
              <a:rPr lang="en-GB" sz="1600" b="1" dirty="0" smtClean="0">
                <a:solidFill>
                  <a:schemeClr val="accent2"/>
                </a:solidFill>
              </a:rPr>
              <a:t>P</a:t>
            </a:r>
            <a:r>
              <a:rPr lang="en-GB" sz="1600" dirty="0" smtClean="0"/>
              <a:t> </a:t>
            </a:r>
            <a:r>
              <a:rPr lang="en-GB" sz="1600" dirty="0"/>
              <a:t>= partial </a:t>
            </a:r>
            <a:r>
              <a:rPr lang="en-GB" sz="1600" dirty="0" smtClean="0"/>
              <a:t>compliance</a:t>
            </a:r>
          </a:p>
          <a:p>
            <a:r>
              <a:rPr lang="en-GB" sz="1600" b="1" dirty="0" smtClean="0">
                <a:solidFill>
                  <a:schemeClr val="accent2"/>
                </a:solidFill>
              </a:rPr>
              <a:t>NC</a:t>
            </a:r>
            <a:r>
              <a:rPr lang="en-GB" sz="1600" dirty="0" smtClean="0"/>
              <a:t> </a:t>
            </a:r>
            <a:r>
              <a:rPr lang="en-GB" sz="1600" dirty="0"/>
              <a:t>= </a:t>
            </a:r>
            <a:r>
              <a:rPr lang="en-GB" sz="1600" dirty="0" smtClean="0"/>
              <a:t>non-compliance</a:t>
            </a:r>
          </a:p>
          <a:p>
            <a:endParaRPr lang="en-GB" sz="1600" dirty="0"/>
          </a:p>
          <a:p>
            <a:r>
              <a:rPr lang="en-GB" sz="1600" b="1" dirty="0">
                <a:solidFill>
                  <a:schemeClr val="accent2"/>
                </a:solidFill>
              </a:rPr>
              <a:t>BV</a:t>
            </a:r>
            <a:r>
              <a:rPr lang="en-GB" sz="1600" dirty="0"/>
              <a:t> = Bureau </a:t>
            </a:r>
            <a:r>
              <a:rPr lang="en-GB" sz="1600" dirty="0" err="1" smtClean="0"/>
              <a:t>Veritas</a:t>
            </a:r>
            <a:endParaRPr lang="en-GB" sz="1600" dirty="0" smtClean="0"/>
          </a:p>
          <a:p>
            <a:r>
              <a:rPr lang="en-GB" sz="1600" b="1" dirty="0" smtClean="0">
                <a:solidFill>
                  <a:schemeClr val="accent2"/>
                </a:solidFill>
              </a:rPr>
              <a:t>GFS</a:t>
            </a:r>
            <a:r>
              <a:rPr lang="en-GB" sz="1600" dirty="0" smtClean="0"/>
              <a:t> </a:t>
            </a:r>
            <a:r>
              <a:rPr lang="en-GB" sz="1600" dirty="0"/>
              <a:t>= Global Forestry </a:t>
            </a:r>
            <a:r>
              <a:rPr lang="en-GB" sz="1600" dirty="0" smtClean="0"/>
              <a:t>Services</a:t>
            </a:r>
          </a:p>
          <a:p>
            <a:r>
              <a:rPr lang="en-GB" sz="1600" b="1" dirty="0" smtClean="0">
                <a:solidFill>
                  <a:schemeClr val="accent2"/>
                </a:solidFill>
              </a:rPr>
              <a:t>RA </a:t>
            </a:r>
            <a:r>
              <a:rPr lang="en-GB" sz="1600" b="1" dirty="0">
                <a:solidFill>
                  <a:schemeClr val="accent2"/>
                </a:solidFill>
              </a:rPr>
              <a:t>VLO </a:t>
            </a:r>
            <a:r>
              <a:rPr lang="en-GB" sz="1600" dirty="0"/>
              <a:t>= Rainforest Alliance Verification of Legal </a:t>
            </a:r>
            <a:r>
              <a:rPr lang="en-GB" sz="1600" dirty="0" smtClean="0"/>
              <a:t>Origin</a:t>
            </a:r>
          </a:p>
          <a:p>
            <a:r>
              <a:rPr lang="en-GB" sz="1600" b="1" dirty="0" smtClean="0">
                <a:solidFill>
                  <a:schemeClr val="accent2"/>
                </a:solidFill>
              </a:rPr>
              <a:t>RA </a:t>
            </a:r>
            <a:r>
              <a:rPr lang="en-GB" sz="1600" b="1" dirty="0">
                <a:solidFill>
                  <a:schemeClr val="accent2"/>
                </a:solidFill>
              </a:rPr>
              <a:t>VLC </a:t>
            </a:r>
            <a:r>
              <a:rPr lang="en-GB" sz="1600" dirty="0"/>
              <a:t>= Rainforest Alliance Verification of Legal </a:t>
            </a:r>
            <a:r>
              <a:rPr lang="en-GB" sz="1600" dirty="0" smtClean="0"/>
              <a:t>Compliance </a:t>
            </a:r>
          </a:p>
          <a:p>
            <a:r>
              <a:rPr lang="en-GB" sz="1600" b="1" dirty="0" smtClean="0">
                <a:solidFill>
                  <a:schemeClr val="accent2"/>
                </a:solidFill>
              </a:rPr>
              <a:t>SA</a:t>
            </a:r>
            <a:r>
              <a:rPr lang="en-GB" sz="1600" b="1" dirty="0" smtClean="0">
                <a:solidFill>
                  <a:schemeClr val="accent1"/>
                </a:solidFill>
              </a:rPr>
              <a:t> </a:t>
            </a:r>
            <a:r>
              <a:rPr lang="en-GB" sz="1600" dirty="0"/>
              <a:t>= Soil Association Certification Limited</a:t>
            </a:r>
            <a:endParaRPr lang="en-GB" sz="1600" dirty="0" smtClean="0"/>
          </a:p>
          <a:p>
            <a:r>
              <a:rPr lang="en-GB" sz="1600" b="1" dirty="0" smtClean="0">
                <a:solidFill>
                  <a:schemeClr val="accent2"/>
                </a:solidFill>
              </a:rPr>
              <a:t>SCS</a:t>
            </a:r>
            <a:r>
              <a:rPr lang="en-GB" sz="1600" dirty="0" smtClean="0"/>
              <a:t> </a:t>
            </a:r>
            <a:r>
              <a:rPr lang="en-GB" sz="1600" dirty="0"/>
              <a:t>= SCS Global Services </a:t>
            </a:r>
          </a:p>
        </p:txBody>
      </p:sp>
    </p:spTree>
    <p:extLst>
      <p:ext uri="{BB962C8B-B14F-4D97-AF65-F5344CB8AC3E}">
        <p14:creationId xmlns:p14="http://schemas.microsoft.com/office/powerpoint/2010/main" val="2990290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975" y="1219171"/>
            <a:ext cx="8229600" cy="1143000"/>
          </a:xfrm>
        </p:spPr>
        <p:txBody>
          <a:bodyPr>
            <a:normAutofit/>
          </a:bodyPr>
          <a:lstStyle/>
          <a:p>
            <a:r>
              <a:rPr lang="en-GB" dirty="0" smtClean="0">
                <a:solidFill>
                  <a:srgbClr val="006600"/>
                </a:solidFill>
              </a:rPr>
              <a:t>FSC &amp; PEFC ok apart from one criterion</a:t>
            </a:r>
            <a:endParaRPr lang="en-GB" dirty="0">
              <a:solidFill>
                <a:srgbClr val="006600"/>
              </a:solidFill>
            </a:endParaRPr>
          </a:p>
        </p:txBody>
      </p:sp>
      <p:sp>
        <p:nvSpPr>
          <p:cNvPr id="3" name="Content Placeholder 2"/>
          <p:cNvSpPr>
            <a:spLocks noGrp="1"/>
          </p:cNvSpPr>
          <p:nvPr>
            <p:ph idx="1"/>
          </p:nvPr>
        </p:nvSpPr>
        <p:spPr>
          <a:xfrm>
            <a:off x="1154966" y="2112741"/>
            <a:ext cx="9074121" cy="4525963"/>
          </a:xfrm>
        </p:spPr>
        <p:txBody>
          <a:bodyPr>
            <a:normAutofit/>
          </a:bodyPr>
          <a:lstStyle/>
          <a:p>
            <a:r>
              <a:rPr lang="en-GB" sz="2000" dirty="0"/>
              <a:t>‘Legally harvested’ in the context of the EU Timber Regulation means harvested in accordance with the applicable legislation in the country of harvest;</a:t>
            </a:r>
          </a:p>
          <a:p>
            <a:r>
              <a:rPr lang="en-GB" sz="2000" dirty="0"/>
              <a:t>‘Applicable legislation’ means the legislation in force in the country of harvest covering the following matters:</a:t>
            </a:r>
          </a:p>
          <a:p>
            <a:pPr lvl="1"/>
            <a:r>
              <a:rPr lang="en-GB" sz="1800" dirty="0"/>
              <a:t> </a:t>
            </a:r>
            <a:r>
              <a:rPr lang="en-GB" sz="1800" b="1" dirty="0"/>
              <a:t>rights to harvest </a:t>
            </a:r>
            <a:r>
              <a:rPr lang="en-GB" sz="1800" dirty="0"/>
              <a:t>timber within legally gazetted boundaries,</a:t>
            </a:r>
          </a:p>
          <a:p>
            <a:pPr lvl="1"/>
            <a:r>
              <a:rPr lang="en-GB" sz="1800" dirty="0"/>
              <a:t> </a:t>
            </a:r>
            <a:r>
              <a:rPr lang="en-GB" sz="1800" b="1" dirty="0"/>
              <a:t>payments </a:t>
            </a:r>
            <a:r>
              <a:rPr lang="en-GB" sz="1800" dirty="0"/>
              <a:t>for harvest rights and timber including duties related to timber harvesting,</a:t>
            </a:r>
          </a:p>
          <a:p>
            <a:pPr lvl="1"/>
            <a:r>
              <a:rPr lang="en-GB" sz="1800" dirty="0"/>
              <a:t>timber harvesting, including </a:t>
            </a:r>
            <a:r>
              <a:rPr lang="en-GB" sz="1800" b="1" dirty="0"/>
              <a:t>environmental and forest legislation </a:t>
            </a:r>
            <a:r>
              <a:rPr lang="en-GB" sz="1800" dirty="0"/>
              <a:t>including forest management and biodiversity conservation, where directly related to timber harvesting,</a:t>
            </a:r>
          </a:p>
          <a:p>
            <a:pPr lvl="1"/>
            <a:r>
              <a:rPr lang="en-GB" sz="1800" dirty="0"/>
              <a:t>third parties’ </a:t>
            </a:r>
            <a:r>
              <a:rPr lang="en-GB" sz="1800" b="1" dirty="0"/>
              <a:t>legal rights concerning use and tenure </a:t>
            </a:r>
            <a:r>
              <a:rPr lang="en-GB" sz="1800" dirty="0"/>
              <a:t>that are affected by timber harvesting, and</a:t>
            </a:r>
          </a:p>
          <a:p>
            <a:pPr lvl="1"/>
            <a:r>
              <a:rPr lang="en-GB" sz="1800" b="1" dirty="0"/>
              <a:t>trade and customs</a:t>
            </a:r>
            <a:r>
              <a:rPr lang="en-GB" sz="1800" dirty="0"/>
              <a:t>, in so far as the forest sector is concerned.</a:t>
            </a:r>
          </a:p>
          <a:p>
            <a:pPr marL="385763" lvl="1" indent="0">
              <a:buNone/>
            </a:pPr>
            <a:r>
              <a:rPr lang="en-GB" sz="1800" dirty="0"/>
              <a:t>	-legislation at point of export from country of harvest</a:t>
            </a:r>
          </a:p>
          <a:p>
            <a:pPr>
              <a:buNone/>
            </a:pPr>
            <a:endParaRPr lang="en-GB" sz="2000" dirty="0"/>
          </a:p>
        </p:txBody>
      </p:sp>
      <p:sp>
        <p:nvSpPr>
          <p:cNvPr id="4" name="Left Brace 3"/>
          <p:cNvSpPr/>
          <p:nvPr/>
        </p:nvSpPr>
        <p:spPr bwMode="auto">
          <a:xfrm>
            <a:off x="1332862" y="3413992"/>
            <a:ext cx="324446" cy="2304256"/>
          </a:xfrm>
          <a:prstGeom prst="lef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Arial" charset="0"/>
              <a:ea typeface="ヒラギノ角ゴ Pro W3" charset="-128"/>
            </a:endParaRPr>
          </a:p>
        </p:txBody>
      </p:sp>
      <p:sp>
        <p:nvSpPr>
          <p:cNvPr id="5" name="TextBox 4"/>
          <p:cNvSpPr txBox="1"/>
          <p:nvPr/>
        </p:nvSpPr>
        <p:spPr>
          <a:xfrm>
            <a:off x="218863" y="4090631"/>
            <a:ext cx="1114000" cy="1015663"/>
          </a:xfrm>
          <a:prstGeom prst="rect">
            <a:avLst/>
          </a:prstGeom>
          <a:noFill/>
        </p:spPr>
        <p:txBody>
          <a:bodyPr wrap="square" rtlCol="0">
            <a:spAutoFit/>
          </a:bodyPr>
          <a:lstStyle/>
          <a:p>
            <a:r>
              <a:rPr lang="en-GB" sz="2000" dirty="0"/>
              <a:t>Relate to forest source</a:t>
            </a:r>
          </a:p>
        </p:txBody>
      </p:sp>
      <p:sp>
        <p:nvSpPr>
          <p:cNvPr id="6" name="Oval 5"/>
          <p:cNvSpPr/>
          <p:nvPr/>
        </p:nvSpPr>
        <p:spPr bwMode="auto">
          <a:xfrm>
            <a:off x="1332862" y="4941144"/>
            <a:ext cx="7164961" cy="949375"/>
          </a:xfrm>
          <a:prstGeom prst="ellipse">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Arial" charset="0"/>
              <a:ea typeface="ヒラギノ角ゴ Pro W3" charset="-128"/>
            </a:endParaRPr>
          </a:p>
        </p:txBody>
      </p:sp>
      <p:sp>
        <p:nvSpPr>
          <p:cNvPr id="7" name="TextBox 6"/>
          <p:cNvSpPr txBox="1"/>
          <p:nvPr/>
        </p:nvSpPr>
        <p:spPr>
          <a:xfrm rot="19998621">
            <a:off x="2997472" y="3606536"/>
            <a:ext cx="4440062" cy="369332"/>
          </a:xfrm>
          <a:prstGeom prst="rect">
            <a:avLst/>
          </a:prstGeom>
          <a:solidFill>
            <a:schemeClr val="accent1"/>
          </a:solidFill>
        </p:spPr>
        <p:txBody>
          <a:bodyPr wrap="none" rtlCol="0">
            <a:spAutoFit/>
          </a:bodyPr>
          <a:lstStyle/>
          <a:p>
            <a:r>
              <a:rPr lang="en-GB" b="1" dirty="0">
                <a:solidFill>
                  <a:schemeClr val="bg1"/>
                </a:solidFill>
              </a:rPr>
              <a:t>This issue is being addressed by the schemes</a:t>
            </a:r>
          </a:p>
        </p:txBody>
      </p:sp>
      <p:sp>
        <p:nvSpPr>
          <p:cNvPr id="8" name="Slide Number Placeholder 7"/>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233248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445D9002-7FC2-459C-9214-2D1014A3F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1C0B6B9-8D27-4599-A5C9-743F9825D9FD}">
  <ds:schemaRefs>
    <ds:schemaRef ds:uri="http://schemas.microsoft.com/office/2006/documentManagement/types"/>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1301</Words>
  <Application>Microsoft Office PowerPoint</Application>
  <PresentationFormat>Benutzerdefiniert</PresentationFormat>
  <Paragraphs>159</Paragraphs>
  <Slides>13</Slides>
  <Notes>11</Notes>
  <HiddenSlides>0</HiddenSlides>
  <MMClips>0</MMClips>
  <ScaleCrop>false</ScaleCrop>
  <HeadingPairs>
    <vt:vector size="4" baseType="variant">
      <vt:variant>
        <vt:lpstr>Design</vt:lpstr>
      </vt:variant>
      <vt:variant>
        <vt:i4>3</vt:i4>
      </vt:variant>
      <vt:variant>
        <vt:lpstr>Folientitel</vt:lpstr>
      </vt:variant>
      <vt:variant>
        <vt:i4>13</vt:i4>
      </vt:variant>
    </vt:vector>
  </HeadingPairs>
  <TitlesOfParts>
    <vt:vector size="16" baseType="lpstr">
      <vt:lpstr>Office Theme</vt:lpstr>
      <vt:lpstr>1_Office Theme</vt:lpstr>
      <vt:lpstr>2_Office Theme</vt:lpstr>
      <vt:lpstr>Important: legal notice PLEASE READ</vt:lpstr>
      <vt:lpstr>EU Timber Regulation Training of Trainers</vt:lpstr>
      <vt:lpstr>Compliance with the regulation</vt:lpstr>
      <vt:lpstr>Role of certification and third party verified schemes (1/2)</vt:lpstr>
      <vt:lpstr>Role of certification and third party verified schemes (2/2)</vt:lpstr>
      <vt:lpstr>Assessment of available schemes</vt:lpstr>
      <vt:lpstr>Schemes assessed</vt:lpstr>
      <vt:lpstr>Assessment results</vt:lpstr>
      <vt:lpstr>FSC &amp; PEFC ok apart from one criterion</vt:lpstr>
      <vt:lpstr>Specifics about legality verification schemes</vt:lpstr>
      <vt:lpstr>Role of legality and certification schemes (1/2)</vt:lpstr>
      <vt:lpstr>Role of legality and certification schemes (2/2)</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44</cp:revision>
  <dcterms:created xsi:type="dcterms:W3CDTF">2013-11-14T15:38:49Z</dcterms:created>
  <dcterms:modified xsi:type="dcterms:W3CDTF">2014-12-01T16:36:55Z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